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5" r:id="rId6"/>
    <p:sldId id="266" r:id="rId7"/>
    <p:sldId id="267" r:id="rId8"/>
    <p:sldId id="268" r:id="rId9"/>
    <p:sldId id="269" r:id="rId10"/>
    <p:sldId id="274" r:id="rId11"/>
    <p:sldId id="270" r:id="rId12"/>
    <p:sldId id="271" r:id="rId13"/>
    <p:sldId id="275" r:id="rId14"/>
    <p:sldId id="272" r:id="rId15"/>
    <p:sldId id="276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360985"/>
            <a:ext cx="7055893" cy="1678030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Antonio Giacca	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O46002131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61186" cy="642573"/>
          </a:xfrm>
          <a:solidFill>
            <a:schemeClr val="accent1"/>
          </a:solidFill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/>
              <a:t>Sezione contenuti -&gt; CSS 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BD2B6D-7A44-B04E-8467-0D38E6C1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046"/>
            <a:ext cx="3046115" cy="607020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8581607-7A0A-8744-9E52-C4128C314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93" y="787790"/>
            <a:ext cx="3046115" cy="607021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1F56B48-EE82-E24A-8D78-8C49DD92E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509" y="2321587"/>
            <a:ext cx="4051300" cy="290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5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862470" cy="510833"/>
          </a:xfrm>
          <a:solidFill>
            <a:schemeClr val="accent1"/>
          </a:solidFill>
        </p:spPr>
        <p:txBody>
          <a:bodyPr anchor="b">
            <a:noAutofit/>
          </a:bodyPr>
          <a:lstStyle/>
          <a:p>
            <a:pPr algn="r"/>
            <a:r>
              <a:rPr lang="it-IT" sz="2800" dirty="0"/>
              <a:t>Sezione contenuti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D42EBE-9B9C-0B4A-84D1-A254177E5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02" y="510832"/>
            <a:ext cx="6971150" cy="396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7629368-D05A-5844-8D56-BB94CF4FB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4753757"/>
            <a:ext cx="6822831" cy="1648851"/>
          </a:xfrm>
          <a:prstGeom prst="rect">
            <a:avLst/>
          </a:prstGeom>
        </p:spPr>
      </p:pic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D70C2221-710B-774A-9D57-46EC560B20C0}"/>
              </a:ext>
            </a:extLst>
          </p:cNvPr>
          <p:cNvSpPr/>
          <p:nvPr/>
        </p:nvSpPr>
        <p:spPr>
          <a:xfrm>
            <a:off x="3641612" y="510833"/>
            <a:ext cx="494290" cy="271045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1" name="Parentesi graffa aperta 10">
            <a:extLst>
              <a:ext uri="{FF2B5EF4-FFF2-40B4-BE49-F238E27FC236}">
                <a16:creationId xmlns:a16="http://schemas.microsoft.com/office/drawing/2014/main" id="{E8747B58-B0CE-CA47-9143-4C65D1EBC3AC}"/>
              </a:ext>
            </a:extLst>
          </p:cNvPr>
          <p:cNvSpPr/>
          <p:nvPr/>
        </p:nvSpPr>
        <p:spPr>
          <a:xfrm rot="5400000">
            <a:off x="4091764" y="128166"/>
            <a:ext cx="494290" cy="271045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C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B7DFA0B-63F7-CF4E-890C-F22CF3C68E89}"/>
              </a:ext>
            </a:extLst>
          </p:cNvPr>
          <p:cNvSpPr txBox="1"/>
          <p:nvPr/>
        </p:nvSpPr>
        <p:spPr>
          <a:xfrm>
            <a:off x="1585615" y="510833"/>
            <a:ext cx="2303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C000"/>
                </a:solidFill>
              </a:rPr>
              <a:t>Margin</a:t>
            </a:r>
            <a:r>
              <a:rPr lang="it-IT" sz="1400" dirty="0">
                <a:solidFill>
                  <a:srgbClr val="FFC000"/>
                </a:solidFill>
              </a:rPr>
              <a:t> top-bottom = 60px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9DD94F-49A4-CA49-B5C5-B67B89335560}"/>
              </a:ext>
            </a:extLst>
          </p:cNvPr>
          <p:cNvSpPr txBox="1"/>
          <p:nvPr/>
        </p:nvSpPr>
        <p:spPr>
          <a:xfrm>
            <a:off x="4474432" y="6967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C000"/>
                </a:solidFill>
              </a:rPr>
              <a:t>Margin</a:t>
            </a:r>
            <a:r>
              <a:rPr lang="it-IT" sz="1400" dirty="0">
                <a:solidFill>
                  <a:srgbClr val="FFC000"/>
                </a:solidFill>
              </a:rPr>
              <a:t> </a:t>
            </a:r>
            <a:r>
              <a:rPr lang="it-IT" sz="1400" dirty="0" err="1">
                <a:solidFill>
                  <a:srgbClr val="FFC000"/>
                </a:solidFill>
              </a:rPr>
              <a:t>left</a:t>
            </a:r>
            <a:r>
              <a:rPr lang="it-IT" sz="1400" dirty="0">
                <a:solidFill>
                  <a:srgbClr val="FFC000"/>
                </a:solidFill>
              </a:rPr>
              <a:t>-right = 60px</a:t>
            </a:r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94733C5E-9C2E-2C49-AA31-6773A9D0B34D}"/>
              </a:ext>
            </a:extLst>
          </p:cNvPr>
          <p:cNvSpPr/>
          <p:nvPr/>
        </p:nvSpPr>
        <p:spPr>
          <a:xfrm rot="16200000">
            <a:off x="7531516" y="268191"/>
            <a:ext cx="172277" cy="2842919"/>
          </a:xfrm>
          <a:prstGeom prst="leftBrace">
            <a:avLst>
              <a:gd name="adj1" fmla="val 132596"/>
              <a:gd name="adj2" fmla="val 50837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C00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AFF9176-64AC-7C4D-876C-459627B9BC51}"/>
              </a:ext>
            </a:extLst>
          </p:cNvPr>
          <p:cNvSpPr txBox="1"/>
          <p:nvPr/>
        </p:nvSpPr>
        <p:spPr>
          <a:xfrm>
            <a:off x="6945962" y="175527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C000"/>
                </a:solidFill>
              </a:rPr>
              <a:t>Width</a:t>
            </a:r>
            <a:r>
              <a:rPr lang="it-IT" sz="1400" dirty="0">
                <a:solidFill>
                  <a:srgbClr val="FFC000"/>
                </a:solidFill>
              </a:rPr>
              <a:t>: 50 % della </a:t>
            </a:r>
            <a:r>
              <a:rPr lang="it-IT" sz="1400" dirty="0" err="1">
                <a:solidFill>
                  <a:srgbClr val="FFC000"/>
                </a:solidFill>
              </a:rPr>
              <a:t>section</a:t>
            </a:r>
            <a:endParaRPr lang="it-IT" sz="1400" dirty="0">
              <a:solidFill>
                <a:srgbClr val="FFC000"/>
              </a:solidFill>
            </a:endParaRP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880D73E-5835-8A42-A8E0-B86998802100}"/>
              </a:ext>
            </a:extLst>
          </p:cNvPr>
          <p:cNvSpPr/>
          <p:nvPr/>
        </p:nvSpPr>
        <p:spPr>
          <a:xfrm>
            <a:off x="5617409" y="1603511"/>
            <a:ext cx="494290" cy="271045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DB7CA9-5BBC-324C-83D7-87DBB3FE63B4}"/>
              </a:ext>
            </a:extLst>
          </p:cNvPr>
          <p:cNvSpPr txBox="1"/>
          <p:nvPr/>
        </p:nvSpPr>
        <p:spPr>
          <a:xfrm>
            <a:off x="3518170" y="1525251"/>
            <a:ext cx="2303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C000"/>
                </a:solidFill>
              </a:rPr>
              <a:t>Margin</a:t>
            </a:r>
            <a:r>
              <a:rPr lang="it-IT" sz="1400" dirty="0">
                <a:solidFill>
                  <a:srgbClr val="FFC000"/>
                </a:solidFill>
              </a:rPr>
              <a:t> bottom = 60px</a:t>
            </a: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11C5F16A-B914-3D4E-9796-535762CAF37D}"/>
              </a:ext>
            </a:extLst>
          </p:cNvPr>
          <p:cNvSpPr/>
          <p:nvPr/>
        </p:nvSpPr>
        <p:spPr>
          <a:xfrm rot="16200000">
            <a:off x="10114958" y="574225"/>
            <a:ext cx="297521" cy="2303142"/>
          </a:xfrm>
          <a:prstGeom prst="leftBrace">
            <a:avLst>
              <a:gd name="adj1" fmla="val 0"/>
              <a:gd name="adj2" fmla="val 47783"/>
            </a:avLst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C000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E37918D-0383-FC48-8B27-11DE882B5B7A}"/>
              </a:ext>
            </a:extLst>
          </p:cNvPr>
          <p:cNvSpPr txBox="1"/>
          <p:nvPr/>
        </p:nvSpPr>
        <p:spPr>
          <a:xfrm>
            <a:off x="9581271" y="181640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C000"/>
                </a:solidFill>
              </a:rPr>
              <a:t>Margin</a:t>
            </a:r>
            <a:r>
              <a:rPr lang="it-IT" sz="1400" dirty="0">
                <a:solidFill>
                  <a:srgbClr val="FFC000"/>
                </a:solidFill>
              </a:rPr>
              <a:t> </a:t>
            </a:r>
            <a:r>
              <a:rPr lang="it-IT" sz="1400" dirty="0" err="1">
                <a:solidFill>
                  <a:srgbClr val="FFC000"/>
                </a:solidFill>
              </a:rPr>
              <a:t>left</a:t>
            </a:r>
            <a:r>
              <a:rPr lang="it-IT" sz="1400" dirty="0">
                <a:solidFill>
                  <a:srgbClr val="FFC000"/>
                </a:solidFill>
              </a:rPr>
              <a:t>-right = auto </a:t>
            </a:r>
          </a:p>
        </p:txBody>
      </p:sp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236949C7-D042-D646-876E-907BFD402DD0}"/>
              </a:ext>
            </a:extLst>
          </p:cNvPr>
          <p:cNvSpPr/>
          <p:nvPr/>
        </p:nvSpPr>
        <p:spPr>
          <a:xfrm>
            <a:off x="4669741" y="1978403"/>
            <a:ext cx="326329" cy="1450598"/>
          </a:xfrm>
          <a:prstGeom prst="leftBrace">
            <a:avLst>
              <a:gd name="adj1" fmla="val 112707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5D63AF62-C74C-904E-8AD7-423F237BBD20}"/>
              </a:ext>
            </a:extLst>
          </p:cNvPr>
          <p:cNvSpPr/>
          <p:nvPr/>
        </p:nvSpPr>
        <p:spPr>
          <a:xfrm rot="16200000">
            <a:off x="5860861" y="2650608"/>
            <a:ext cx="326329" cy="1949892"/>
          </a:xfrm>
          <a:prstGeom prst="leftBrace">
            <a:avLst>
              <a:gd name="adj1" fmla="val 112707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EFDA7A1-8EC8-D140-825C-933C8E4EF202}"/>
              </a:ext>
            </a:extLst>
          </p:cNvPr>
          <p:cNvSpPr txBox="1"/>
          <p:nvPr/>
        </p:nvSpPr>
        <p:spPr>
          <a:xfrm>
            <a:off x="3660060" y="1719691"/>
            <a:ext cx="2303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C000"/>
                </a:solidFill>
              </a:rPr>
              <a:t>Margin</a:t>
            </a:r>
            <a:r>
              <a:rPr lang="it-IT" sz="1400" dirty="0">
                <a:solidFill>
                  <a:srgbClr val="FFC000"/>
                </a:solidFill>
              </a:rPr>
              <a:t> bottom = 60px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4334B8C-11F5-5841-91CD-50B24E395A8E}"/>
              </a:ext>
            </a:extLst>
          </p:cNvPr>
          <p:cNvSpPr txBox="1"/>
          <p:nvPr/>
        </p:nvSpPr>
        <p:spPr>
          <a:xfrm>
            <a:off x="5054379" y="3688195"/>
            <a:ext cx="1347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70C0"/>
                </a:solidFill>
              </a:rPr>
              <a:t>Width</a:t>
            </a:r>
            <a:r>
              <a:rPr lang="it-IT" sz="1400" dirty="0">
                <a:solidFill>
                  <a:srgbClr val="0070C0"/>
                </a:solidFill>
              </a:rPr>
              <a:t>: 400px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0C163E7-0D34-FD42-BE79-84D037E6DC84}"/>
              </a:ext>
            </a:extLst>
          </p:cNvPr>
          <p:cNvSpPr txBox="1"/>
          <p:nvPr/>
        </p:nvSpPr>
        <p:spPr>
          <a:xfrm>
            <a:off x="3537841" y="2517922"/>
            <a:ext cx="1458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70C0"/>
                </a:solidFill>
              </a:rPr>
              <a:t>height</a:t>
            </a:r>
            <a:r>
              <a:rPr lang="it-IT" sz="1400" dirty="0">
                <a:solidFill>
                  <a:srgbClr val="0070C0"/>
                </a:solidFill>
              </a:rPr>
              <a:t>: 300px</a:t>
            </a:r>
          </a:p>
        </p:txBody>
      </p:sp>
      <p:sp>
        <p:nvSpPr>
          <p:cNvPr id="27" name="Parentesi graffa aperta 26">
            <a:extLst>
              <a:ext uri="{FF2B5EF4-FFF2-40B4-BE49-F238E27FC236}">
                <a16:creationId xmlns:a16="http://schemas.microsoft.com/office/drawing/2014/main" id="{5DF589EA-DF87-D247-9656-A8C4C8660678}"/>
              </a:ext>
            </a:extLst>
          </p:cNvPr>
          <p:cNvSpPr/>
          <p:nvPr/>
        </p:nvSpPr>
        <p:spPr>
          <a:xfrm rot="16200000">
            <a:off x="10595024" y="4736851"/>
            <a:ext cx="368503" cy="175019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28" name="Parentesi graffa aperta 27">
            <a:extLst>
              <a:ext uri="{FF2B5EF4-FFF2-40B4-BE49-F238E27FC236}">
                <a16:creationId xmlns:a16="http://schemas.microsoft.com/office/drawing/2014/main" id="{CE8DE8AF-8C72-DA40-8553-94B927547AA3}"/>
              </a:ext>
            </a:extLst>
          </p:cNvPr>
          <p:cNvSpPr/>
          <p:nvPr/>
        </p:nvSpPr>
        <p:spPr>
          <a:xfrm rot="10800000">
            <a:off x="10915158" y="4435105"/>
            <a:ext cx="368503" cy="175019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4C48244-37C0-E345-9A1E-3E2859B2F69F}"/>
              </a:ext>
            </a:extLst>
          </p:cNvPr>
          <p:cNvSpPr txBox="1"/>
          <p:nvPr/>
        </p:nvSpPr>
        <p:spPr>
          <a:xfrm>
            <a:off x="10829586" y="4596096"/>
            <a:ext cx="1497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70C0"/>
                </a:solidFill>
              </a:rPr>
              <a:t>Padding</a:t>
            </a:r>
            <a:r>
              <a:rPr lang="it-IT" sz="1400" dirty="0">
                <a:solidFill>
                  <a:srgbClr val="0070C0"/>
                </a:solidFill>
              </a:rPr>
              <a:t>= 20px per ogni div di </a:t>
            </a:r>
            <a:r>
              <a:rPr lang="it-IT" sz="1400" dirty="0" err="1">
                <a:solidFill>
                  <a:srgbClr val="0070C0"/>
                </a:solidFill>
              </a:rPr>
              <a:t>details</a:t>
            </a:r>
            <a:r>
              <a:rPr lang="it-IT" sz="1400" dirty="0">
                <a:solidFill>
                  <a:srgbClr val="0070C0"/>
                </a:solidFill>
              </a:rPr>
              <a:t> e details2</a:t>
            </a:r>
          </a:p>
        </p:txBody>
      </p:sp>
      <p:sp>
        <p:nvSpPr>
          <p:cNvPr id="30" name="Parentesi graffa aperta 29">
            <a:extLst>
              <a:ext uri="{FF2B5EF4-FFF2-40B4-BE49-F238E27FC236}">
                <a16:creationId xmlns:a16="http://schemas.microsoft.com/office/drawing/2014/main" id="{948A472F-DE18-364F-ABC6-8011BC07F547}"/>
              </a:ext>
            </a:extLst>
          </p:cNvPr>
          <p:cNvSpPr/>
          <p:nvPr/>
        </p:nvSpPr>
        <p:spPr>
          <a:xfrm>
            <a:off x="4789011" y="5114407"/>
            <a:ext cx="207059" cy="368503"/>
          </a:xfrm>
          <a:prstGeom prst="leftBrace">
            <a:avLst>
              <a:gd name="adj1" fmla="val 112707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1" name="Parentesi graffa aperta 30">
            <a:extLst>
              <a:ext uri="{FF2B5EF4-FFF2-40B4-BE49-F238E27FC236}">
                <a16:creationId xmlns:a16="http://schemas.microsoft.com/office/drawing/2014/main" id="{9C12AD42-562B-A14C-82D6-0315F0ED8B8D}"/>
              </a:ext>
            </a:extLst>
          </p:cNvPr>
          <p:cNvSpPr/>
          <p:nvPr/>
        </p:nvSpPr>
        <p:spPr>
          <a:xfrm rot="5400000">
            <a:off x="5129801" y="4781176"/>
            <a:ext cx="207059" cy="368503"/>
          </a:xfrm>
          <a:prstGeom prst="leftBrace">
            <a:avLst>
              <a:gd name="adj1" fmla="val 112707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7008987-9EEF-DE4E-95A3-7955189BCF94}"/>
              </a:ext>
            </a:extLst>
          </p:cNvPr>
          <p:cNvSpPr txBox="1"/>
          <p:nvPr/>
        </p:nvSpPr>
        <p:spPr>
          <a:xfrm>
            <a:off x="3670570" y="5135047"/>
            <a:ext cx="1458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70C0"/>
                </a:solidFill>
              </a:rPr>
              <a:t>height</a:t>
            </a:r>
            <a:r>
              <a:rPr lang="it-IT" sz="1400" dirty="0">
                <a:solidFill>
                  <a:srgbClr val="0070C0"/>
                </a:solidFill>
              </a:rPr>
              <a:t>: 100px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E2357FA-36C0-7244-9BB6-67C1D659453A}"/>
              </a:ext>
            </a:extLst>
          </p:cNvPr>
          <p:cNvSpPr txBox="1"/>
          <p:nvPr/>
        </p:nvSpPr>
        <p:spPr>
          <a:xfrm>
            <a:off x="4820628" y="4596096"/>
            <a:ext cx="1347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70C0"/>
                </a:solidFill>
              </a:rPr>
              <a:t>Width</a:t>
            </a:r>
            <a:r>
              <a:rPr lang="it-IT" sz="1400" dirty="0">
                <a:solidFill>
                  <a:srgbClr val="0070C0"/>
                </a:solidFill>
              </a:rPr>
              <a:t>: 100px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DADF1EE-C05C-9645-B19B-EB80CDE6793F}"/>
              </a:ext>
            </a:extLst>
          </p:cNvPr>
          <p:cNvSpPr txBox="1"/>
          <p:nvPr/>
        </p:nvSpPr>
        <p:spPr>
          <a:xfrm>
            <a:off x="55053" y="2054062"/>
            <a:ext cx="361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FFC000"/>
                </a:solidFill>
              </a:rPr>
              <a:t>In arancione </a:t>
            </a:r>
            <a:r>
              <a:rPr lang="it-IT" sz="1600" dirty="0"/>
              <a:t>-&gt; </a:t>
            </a:r>
            <a:r>
              <a:rPr lang="it-IT" sz="1600" dirty="0" err="1"/>
              <a:t>Section</a:t>
            </a:r>
            <a:r>
              <a:rPr lang="it-IT" sz="1600" dirty="0"/>
              <a:t> in generale e 		‘</a:t>
            </a:r>
            <a:r>
              <a:rPr lang="it-IT" sz="1600" dirty="0" err="1"/>
              <a:t>main</a:t>
            </a:r>
            <a:r>
              <a:rPr lang="it-IT" sz="1600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70C0"/>
                </a:solidFill>
              </a:rPr>
              <a:t>In blu </a:t>
            </a:r>
            <a:r>
              <a:rPr lang="it-IT" sz="1600" dirty="0"/>
              <a:t>-&gt; </a:t>
            </a:r>
            <a:r>
              <a:rPr lang="it-IT" sz="1600" dirty="0" err="1"/>
              <a:t>details</a:t>
            </a:r>
            <a:r>
              <a:rPr lang="it-IT" sz="1600" dirty="0"/>
              <a:t> e details2</a:t>
            </a:r>
          </a:p>
        </p:txBody>
      </p:sp>
    </p:spTree>
    <p:extLst>
      <p:ext uri="{BB962C8B-B14F-4D97-AF65-F5344CB8AC3E}">
        <p14:creationId xmlns:p14="http://schemas.microsoft.com/office/powerpoint/2010/main" val="324074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100552" cy="642573"/>
          </a:xfrm>
          <a:solidFill>
            <a:schemeClr val="accent1"/>
          </a:solidFill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 err="1"/>
              <a:t>Footer</a:t>
            </a:r>
            <a:r>
              <a:rPr lang="it-IT" sz="4000" dirty="0"/>
              <a:t> -&gt; HTML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AB08253-2911-DC4D-8CC3-602C0A79C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67" y="463550"/>
            <a:ext cx="61087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5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74731" cy="642573"/>
          </a:xfrm>
          <a:solidFill>
            <a:schemeClr val="accent1"/>
          </a:solidFill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 err="1"/>
              <a:t>Footer</a:t>
            </a:r>
            <a:r>
              <a:rPr lang="it-IT" sz="4000" dirty="0"/>
              <a:t> -&gt; CSS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3E8CCE-09BC-374B-AA35-58585E70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21" y="426389"/>
            <a:ext cx="3365426" cy="621542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4139BD-B082-7A4D-B333-6ADB51956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47" y="975335"/>
            <a:ext cx="56388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47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702191" cy="642573"/>
          </a:xfrm>
          <a:solidFill>
            <a:schemeClr val="accent1"/>
          </a:solidFill>
        </p:spPr>
        <p:txBody>
          <a:bodyPr anchor="b">
            <a:normAutofit/>
          </a:bodyPr>
          <a:lstStyle/>
          <a:p>
            <a:pPr algn="r"/>
            <a:r>
              <a:rPr lang="it-IT" sz="4000" dirty="0" err="1"/>
              <a:t>Footer</a:t>
            </a:r>
            <a:endParaRPr lang="it-IT" sz="4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7D3234-927F-4C48-80B6-DE7E8E69B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1" y="1676518"/>
            <a:ext cx="10728495" cy="2570369"/>
          </a:xfrm>
          <a:prstGeom prst="rect">
            <a:avLst/>
          </a:prstGeom>
        </p:spPr>
      </p:pic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E356C26C-0E75-6241-B9CA-7F8C6725F7E8}"/>
              </a:ext>
            </a:extLst>
          </p:cNvPr>
          <p:cNvSpPr/>
          <p:nvPr/>
        </p:nvSpPr>
        <p:spPr>
          <a:xfrm>
            <a:off x="765891" y="1806063"/>
            <a:ext cx="494290" cy="271045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C73B91B0-DDFB-6D4A-A43C-E4D8D6F0843F}"/>
              </a:ext>
            </a:extLst>
          </p:cNvPr>
          <p:cNvSpPr/>
          <p:nvPr/>
        </p:nvSpPr>
        <p:spPr>
          <a:xfrm rot="5400000">
            <a:off x="1216043" y="1423396"/>
            <a:ext cx="494290" cy="271045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C0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86B64-A77E-A04E-91D3-147332D5353D}"/>
              </a:ext>
            </a:extLst>
          </p:cNvPr>
          <p:cNvSpPr txBox="1"/>
          <p:nvPr/>
        </p:nvSpPr>
        <p:spPr>
          <a:xfrm>
            <a:off x="-8646" y="2077108"/>
            <a:ext cx="2303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0000"/>
                </a:solidFill>
              </a:rPr>
              <a:t>Padding</a:t>
            </a:r>
            <a:r>
              <a:rPr lang="it-IT" sz="1400" dirty="0">
                <a:solidFill>
                  <a:srgbClr val="FF0000"/>
                </a:solidFill>
              </a:rPr>
              <a:t> top-bottom = 40px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574CDC-7501-CF40-A3B5-6732004229FA}"/>
              </a:ext>
            </a:extLst>
          </p:cNvPr>
          <p:cNvSpPr txBox="1"/>
          <p:nvPr/>
        </p:nvSpPr>
        <p:spPr>
          <a:xfrm>
            <a:off x="631303" y="1032480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0000"/>
                </a:solidFill>
              </a:rPr>
              <a:t>Padding</a:t>
            </a:r>
            <a:r>
              <a:rPr lang="it-IT" sz="1400" dirty="0">
                <a:solidFill>
                  <a:srgbClr val="FF0000"/>
                </a:solidFill>
              </a:rPr>
              <a:t> </a:t>
            </a:r>
            <a:r>
              <a:rPr lang="it-IT" sz="1400" dirty="0" err="1">
                <a:solidFill>
                  <a:srgbClr val="FF0000"/>
                </a:solidFill>
              </a:rPr>
              <a:t>left</a:t>
            </a:r>
            <a:r>
              <a:rPr lang="it-IT" sz="1400" dirty="0">
                <a:solidFill>
                  <a:srgbClr val="FF0000"/>
                </a:solidFill>
              </a:rPr>
              <a:t>-right = 40px</a:t>
            </a:r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B5D807D7-9851-7949-BCD4-0E8424F200FC}"/>
              </a:ext>
            </a:extLst>
          </p:cNvPr>
          <p:cNvSpPr/>
          <p:nvPr/>
        </p:nvSpPr>
        <p:spPr>
          <a:xfrm rot="5400000">
            <a:off x="6454330" y="-3209986"/>
            <a:ext cx="440037" cy="10134152"/>
          </a:xfrm>
          <a:prstGeom prst="leftBrace">
            <a:avLst>
              <a:gd name="adj1" fmla="val 13259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ACB780A-609D-2144-9D89-E3619E24CE77}"/>
              </a:ext>
            </a:extLst>
          </p:cNvPr>
          <p:cNvSpPr txBox="1"/>
          <p:nvPr/>
        </p:nvSpPr>
        <p:spPr>
          <a:xfrm>
            <a:off x="5567737" y="118636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100% larghezza del </a:t>
            </a:r>
            <a:r>
              <a:rPr lang="it-IT" sz="1400" dirty="0" err="1">
                <a:solidFill>
                  <a:srgbClr val="FF0000"/>
                </a:solidFill>
              </a:rPr>
              <a:t>footer</a:t>
            </a:r>
            <a:endParaRPr lang="it-IT" sz="1400" dirty="0">
              <a:solidFill>
                <a:srgbClr val="FF0000"/>
              </a:solidFill>
            </a:endParaRPr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9F6526D4-5749-CD40-B24F-010207C3D543}"/>
              </a:ext>
            </a:extLst>
          </p:cNvPr>
          <p:cNvSpPr/>
          <p:nvPr/>
        </p:nvSpPr>
        <p:spPr>
          <a:xfrm>
            <a:off x="2402534" y="2955235"/>
            <a:ext cx="512943" cy="609287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927F6733-D785-FB43-9612-3B4D831EB8B7}"/>
              </a:ext>
            </a:extLst>
          </p:cNvPr>
          <p:cNvSpPr/>
          <p:nvPr/>
        </p:nvSpPr>
        <p:spPr>
          <a:xfrm rot="5400000">
            <a:off x="3028479" y="2400587"/>
            <a:ext cx="512943" cy="609287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32D3F0C-5077-CF4A-BF47-356913A45702}"/>
              </a:ext>
            </a:extLst>
          </p:cNvPr>
          <p:cNvSpPr txBox="1"/>
          <p:nvPr/>
        </p:nvSpPr>
        <p:spPr>
          <a:xfrm>
            <a:off x="2894057" y="2163595"/>
            <a:ext cx="1151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0000"/>
                </a:solidFill>
              </a:rPr>
              <a:t>Width</a:t>
            </a:r>
            <a:r>
              <a:rPr lang="it-IT" sz="1400" dirty="0">
                <a:solidFill>
                  <a:srgbClr val="FF0000"/>
                </a:solidFill>
              </a:rPr>
              <a:t>: 80px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DBD6590-5E47-184A-8A01-B50071566D5E}"/>
              </a:ext>
            </a:extLst>
          </p:cNvPr>
          <p:cNvSpPr txBox="1"/>
          <p:nvPr/>
        </p:nvSpPr>
        <p:spPr>
          <a:xfrm>
            <a:off x="1363564" y="3075085"/>
            <a:ext cx="109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0000"/>
                </a:solidFill>
              </a:rPr>
              <a:t>height</a:t>
            </a:r>
            <a:r>
              <a:rPr lang="it-IT" sz="1400" dirty="0">
                <a:solidFill>
                  <a:srgbClr val="FF0000"/>
                </a:solidFill>
              </a:rPr>
              <a:t>: 80px</a:t>
            </a:r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E786D4D8-81CE-8B46-AE2A-AF418C6CAC5E}"/>
              </a:ext>
            </a:extLst>
          </p:cNvPr>
          <p:cNvSpPr/>
          <p:nvPr/>
        </p:nvSpPr>
        <p:spPr>
          <a:xfrm rot="16200000">
            <a:off x="3068517" y="2946148"/>
            <a:ext cx="330029" cy="2252871"/>
          </a:xfrm>
          <a:prstGeom prst="leftBrace">
            <a:avLst>
              <a:gd name="adj1" fmla="val 13259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994AE2-92E9-FB46-B4A9-E449AA750F66}"/>
              </a:ext>
            </a:extLst>
          </p:cNvPr>
          <p:cNvSpPr txBox="1"/>
          <p:nvPr/>
        </p:nvSpPr>
        <p:spPr>
          <a:xfrm>
            <a:off x="2737695" y="4237598"/>
            <a:ext cx="1198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0000"/>
                </a:solidFill>
              </a:rPr>
              <a:t>Width</a:t>
            </a:r>
            <a:r>
              <a:rPr lang="it-IT" sz="1400" dirty="0">
                <a:solidFill>
                  <a:srgbClr val="FF0000"/>
                </a:solidFill>
              </a:rPr>
              <a:t> : 250px</a:t>
            </a:r>
          </a:p>
        </p:txBody>
      </p:sp>
    </p:spTree>
    <p:extLst>
      <p:ext uri="{BB962C8B-B14F-4D97-AF65-F5344CB8AC3E}">
        <p14:creationId xmlns:p14="http://schemas.microsoft.com/office/powerpoint/2010/main" val="972975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58207" cy="642573"/>
          </a:xfrm>
          <a:solidFill>
            <a:schemeClr val="accent1"/>
          </a:solidFill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/>
              <a:t>Versione mobile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C469FD-AFFC-1741-8B83-D4057BE9F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166"/>
            <a:ext cx="2417646" cy="42724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2295241-CF9D-1144-AEE8-A11809648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46" y="1692166"/>
            <a:ext cx="2417647" cy="4272455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1048A7-17E7-5741-845B-4AA8B18E3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92" y="1692166"/>
            <a:ext cx="2417647" cy="427245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691C00D-F433-C748-BB6A-9C23845AA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39" y="1692166"/>
            <a:ext cx="2417648" cy="427245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2C0DC20-2391-434B-90AA-1C9867D17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585" y="1692166"/>
            <a:ext cx="2417647" cy="427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4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Il mio sito web mette in atto il mio progetto di Database, che va a definire una base di dati per una concessionaria.	</a:t>
            </a:r>
          </a:p>
          <a:p>
            <a:pPr marL="0" indent="0">
              <a:buNone/>
            </a:pPr>
            <a:r>
              <a:rPr lang="it-IT" sz="2000" dirty="0"/>
              <a:t>Attraverso il mio sito web posso: </a:t>
            </a:r>
          </a:p>
          <a:p>
            <a:pPr lvl="1"/>
            <a:r>
              <a:rPr lang="it-IT" sz="1600" dirty="0"/>
              <a:t>Visualizzare tutti i veicoli in vendita</a:t>
            </a:r>
          </a:p>
          <a:p>
            <a:pPr lvl="1"/>
            <a:r>
              <a:rPr lang="it-IT" sz="1600" dirty="0"/>
              <a:t>Richiedere un prestito, in base a diversi piani di scelta</a:t>
            </a:r>
          </a:p>
          <a:p>
            <a:pPr lvl="1"/>
            <a:r>
              <a:rPr lang="it-IT" sz="1600" dirty="0"/>
              <a:t>Essere messo in contatto con un venditore qualificato</a:t>
            </a:r>
          </a:p>
          <a:p>
            <a:pPr lvl="1"/>
            <a:r>
              <a:rPr lang="it-IT" sz="1600" dirty="0"/>
              <a:t>Visualizzare informazioni importanti riguardanti l’affidabilità della concessionaria stessa</a:t>
            </a:r>
          </a:p>
          <a:p>
            <a:pPr lvl="1"/>
            <a:r>
              <a:rPr lang="it-IT" sz="1600" dirty="0"/>
              <a:t>Informare il cliente su varie informazioni come orari, contatti, social, indirizzi e servizi</a:t>
            </a:r>
          </a:p>
          <a:p>
            <a:pPr marL="0" indent="0">
              <a:buNone/>
            </a:pPr>
            <a:endParaRPr lang="it-IT" sz="2000" dirty="0"/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3E55B8D-205E-1148-A1A9-8909C334B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24" y="0"/>
            <a:ext cx="4752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8A86B1-DDB9-8547-B715-37AEB157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82207" cy="642573"/>
          </a:xfrm>
          <a:solidFill>
            <a:schemeClr val="accent1"/>
          </a:solidFill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 err="1"/>
              <a:t>Header</a:t>
            </a:r>
            <a:r>
              <a:rPr lang="it-IT" sz="4000" dirty="0"/>
              <a:t> + </a:t>
            </a:r>
            <a:r>
              <a:rPr lang="it-IT" sz="4000" dirty="0" err="1"/>
              <a:t>Nav</a:t>
            </a:r>
            <a:r>
              <a:rPr lang="it-IT" sz="4000" dirty="0"/>
              <a:t>  -&gt; HTML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CF3243-C8C6-9846-B784-003B4E449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669" y="262758"/>
            <a:ext cx="4322042" cy="63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1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8A86B1-DDB9-8547-B715-37AEB157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774731" cy="642573"/>
          </a:xfrm>
          <a:solidFill>
            <a:schemeClr val="accent1"/>
          </a:solidFill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 err="1"/>
              <a:t>Header</a:t>
            </a:r>
            <a:r>
              <a:rPr lang="it-IT" sz="4000" dirty="0"/>
              <a:t> -&gt; CSS</a:t>
            </a:r>
          </a:p>
        </p:txBody>
      </p:sp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86D032-CDE0-A74D-904B-A9DC353D9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4269"/>
          <a:stretch/>
        </p:blipFill>
        <p:spPr>
          <a:xfrm>
            <a:off x="336330" y="1376855"/>
            <a:ext cx="6930959" cy="5481144"/>
          </a:xfrm>
          <a:prstGeom prst="rect">
            <a:avLst/>
          </a:prstGeom>
        </p:spPr>
      </p:pic>
      <p:pic>
        <p:nvPicPr>
          <p:cNvPr id="33" name="Immagine 3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EC43F5-DD41-1846-A95E-C813A70CB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t="5211"/>
          <a:stretch/>
        </p:blipFill>
        <p:spPr>
          <a:xfrm>
            <a:off x="5498661" y="357352"/>
            <a:ext cx="3101947" cy="6500647"/>
          </a:xfrm>
          <a:prstGeom prst="rect">
            <a:avLst/>
          </a:prstGeom>
        </p:spPr>
      </p:pic>
      <p:pic>
        <p:nvPicPr>
          <p:cNvPr id="37" name="Immagine 3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E0C4A2-0F26-A84D-879C-E074C8412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8" t="10716"/>
          <a:stretch/>
        </p:blipFill>
        <p:spPr>
          <a:xfrm>
            <a:off x="8600608" y="1657836"/>
            <a:ext cx="3591392" cy="389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814023" cy="642573"/>
          </a:xfrm>
          <a:solidFill>
            <a:schemeClr val="accent1"/>
          </a:solidFill>
        </p:spPr>
        <p:txBody>
          <a:bodyPr anchor="b">
            <a:normAutofit/>
          </a:bodyPr>
          <a:lstStyle/>
          <a:p>
            <a:pPr algn="r"/>
            <a:r>
              <a:rPr lang="it-IT" sz="4000" dirty="0"/>
              <a:t>Header</a:t>
            </a: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35BD226-99C6-864C-BE15-FD7B799000C5}"/>
              </a:ext>
            </a:extLst>
          </p:cNvPr>
          <p:cNvGrpSpPr/>
          <p:nvPr/>
        </p:nvGrpSpPr>
        <p:grpSpPr>
          <a:xfrm>
            <a:off x="1086678" y="125124"/>
            <a:ext cx="11105322" cy="4897450"/>
            <a:chOff x="680431" y="125124"/>
            <a:chExt cx="11511569" cy="5031202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5BB61E8F-7FE8-6746-8200-5594327B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290" y="991205"/>
              <a:ext cx="8871341" cy="3721035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Parentesi graffa aperta 6">
              <a:extLst>
                <a:ext uri="{FF2B5EF4-FFF2-40B4-BE49-F238E27FC236}">
                  <a16:creationId xmlns:a16="http://schemas.microsoft.com/office/drawing/2014/main" id="{8853F3FF-2427-A140-B688-692DF8773ADF}"/>
                </a:ext>
              </a:extLst>
            </p:cNvPr>
            <p:cNvSpPr/>
            <p:nvPr/>
          </p:nvSpPr>
          <p:spPr>
            <a:xfrm rot="5400000">
              <a:off x="6150162" y="-3783225"/>
              <a:ext cx="475599" cy="8871342"/>
            </a:xfrm>
            <a:prstGeom prst="leftBrace">
              <a:avLst>
                <a:gd name="adj1" fmla="val 132596"/>
                <a:gd name="adj2" fmla="val 50000"/>
              </a:avLst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" name="Parentesi graffa aperta 7">
              <a:extLst>
                <a:ext uri="{FF2B5EF4-FFF2-40B4-BE49-F238E27FC236}">
                  <a16:creationId xmlns:a16="http://schemas.microsoft.com/office/drawing/2014/main" id="{D641E21E-31F9-6A46-B66F-5D4076557050}"/>
                </a:ext>
              </a:extLst>
            </p:cNvPr>
            <p:cNvSpPr/>
            <p:nvPr/>
          </p:nvSpPr>
          <p:spPr>
            <a:xfrm>
              <a:off x="1357292" y="991206"/>
              <a:ext cx="475599" cy="3721034"/>
            </a:xfrm>
            <a:prstGeom prst="leftBrace">
              <a:avLst>
                <a:gd name="adj1" fmla="val 112707"/>
                <a:gd name="adj2" fmla="val 50000"/>
              </a:avLst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8B6BDAEC-190B-1347-9022-097F08805BA6}"/>
                </a:ext>
              </a:extLst>
            </p:cNvPr>
            <p:cNvSpPr txBox="1"/>
            <p:nvPr/>
          </p:nvSpPr>
          <p:spPr>
            <a:xfrm>
              <a:off x="5665077" y="125124"/>
              <a:ext cx="26170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chemeClr val="accent1"/>
                  </a:solidFill>
                </a:rPr>
                <a:t>100 % dello schermo 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309B3B6B-E358-D04F-9747-FCCF273CFC9D}"/>
                </a:ext>
              </a:extLst>
            </p:cNvPr>
            <p:cNvSpPr txBox="1"/>
            <p:nvPr/>
          </p:nvSpPr>
          <p:spPr>
            <a:xfrm>
              <a:off x="680431" y="2688304"/>
              <a:ext cx="11910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chemeClr val="accent1"/>
                  </a:solidFill>
                </a:rPr>
                <a:t>600 </a:t>
              </a:r>
              <a:r>
                <a:rPr lang="it-IT" sz="1400" dirty="0" err="1">
                  <a:solidFill>
                    <a:schemeClr val="accent1"/>
                  </a:solidFill>
                </a:rPr>
                <a:t>px</a:t>
              </a:r>
              <a:endParaRPr lang="it-IT" sz="1400" dirty="0">
                <a:solidFill>
                  <a:schemeClr val="accent1"/>
                </a:solidFill>
              </a:endParaRPr>
            </a:p>
          </p:txBody>
        </p:sp>
        <p:sp>
          <p:nvSpPr>
            <p:cNvPr id="11" name="Parentesi graffa aperta 10">
              <a:extLst>
                <a:ext uri="{FF2B5EF4-FFF2-40B4-BE49-F238E27FC236}">
                  <a16:creationId xmlns:a16="http://schemas.microsoft.com/office/drawing/2014/main" id="{3568A085-0121-2643-A5BE-71DCDCD28E19}"/>
                </a:ext>
              </a:extLst>
            </p:cNvPr>
            <p:cNvSpPr/>
            <p:nvPr/>
          </p:nvSpPr>
          <p:spPr>
            <a:xfrm rot="10800000">
              <a:off x="10030271" y="2144110"/>
              <a:ext cx="631773" cy="739689"/>
            </a:xfrm>
            <a:prstGeom prst="leftBrace">
              <a:avLst>
                <a:gd name="adj1" fmla="val 47181"/>
                <a:gd name="adj2" fmla="val 49181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30541D6-CFC4-E64C-8B9B-4A7C1DBAFF70}"/>
                </a:ext>
              </a:extLst>
            </p:cNvPr>
            <p:cNvSpPr txBox="1"/>
            <p:nvPr/>
          </p:nvSpPr>
          <p:spPr>
            <a:xfrm>
              <a:off x="10823631" y="2380527"/>
              <a:ext cx="1179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rgbClr val="FF0000"/>
                  </a:solidFill>
                </a:rPr>
                <a:t>auto</a:t>
              </a:r>
            </a:p>
          </p:txBody>
        </p:sp>
        <p:sp>
          <p:nvSpPr>
            <p:cNvPr id="13" name="Parentesi graffa aperta 12">
              <a:extLst>
                <a:ext uri="{FF2B5EF4-FFF2-40B4-BE49-F238E27FC236}">
                  <a16:creationId xmlns:a16="http://schemas.microsoft.com/office/drawing/2014/main" id="{6E1C2085-033E-544C-B7D9-A430144018C6}"/>
                </a:ext>
              </a:extLst>
            </p:cNvPr>
            <p:cNvSpPr/>
            <p:nvPr/>
          </p:nvSpPr>
          <p:spPr>
            <a:xfrm rot="10800000">
              <a:off x="10030270" y="2899754"/>
              <a:ext cx="537174" cy="148006"/>
            </a:xfrm>
            <a:prstGeom prst="leftBrace">
              <a:avLst>
                <a:gd name="adj1" fmla="val 0"/>
                <a:gd name="adj2" fmla="val 49181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1D693C7-9D20-2B49-AC43-316463BB16C6}"/>
                </a:ext>
              </a:extLst>
            </p:cNvPr>
            <p:cNvSpPr txBox="1"/>
            <p:nvPr/>
          </p:nvSpPr>
          <p:spPr>
            <a:xfrm>
              <a:off x="10792099" y="2823185"/>
              <a:ext cx="1368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>
                  <a:solidFill>
                    <a:srgbClr val="FF0000"/>
                  </a:solidFill>
                </a:rPr>
                <a:t>Padding</a:t>
              </a:r>
              <a:r>
                <a:rPr lang="it-IT" sz="1400" dirty="0">
                  <a:solidFill>
                    <a:srgbClr val="FF0000"/>
                  </a:solidFill>
                </a:rPr>
                <a:t> = 30px</a:t>
              </a:r>
            </a:p>
          </p:txBody>
        </p:sp>
        <p:sp>
          <p:nvSpPr>
            <p:cNvPr id="15" name="Parentesi graffa aperta 14">
              <a:extLst>
                <a:ext uri="{FF2B5EF4-FFF2-40B4-BE49-F238E27FC236}">
                  <a16:creationId xmlns:a16="http://schemas.microsoft.com/office/drawing/2014/main" id="{9A3B590A-25EB-BB4A-81B2-2D16B850D315}"/>
                </a:ext>
              </a:extLst>
            </p:cNvPr>
            <p:cNvSpPr/>
            <p:nvPr/>
          </p:nvSpPr>
          <p:spPr>
            <a:xfrm rot="10800000">
              <a:off x="10030270" y="1935582"/>
              <a:ext cx="512372" cy="143856"/>
            </a:xfrm>
            <a:prstGeom prst="leftBrace">
              <a:avLst>
                <a:gd name="adj1" fmla="val 0"/>
                <a:gd name="adj2" fmla="val 49181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35C514E6-43A3-DA48-B211-1CD2A68E54FF}"/>
                </a:ext>
              </a:extLst>
            </p:cNvPr>
            <p:cNvSpPr txBox="1"/>
            <p:nvPr/>
          </p:nvSpPr>
          <p:spPr>
            <a:xfrm>
              <a:off x="10823631" y="1846676"/>
              <a:ext cx="1368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>
                  <a:solidFill>
                    <a:srgbClr val="FF0000"/>
                  </a:solidFill>
                </a:rPr>
                <a:t>Padding</a:t>
              </a:r>
              <a:r>
                <a:rPr lang="it-IT" sz="1400" dirty="0">
                  <a:solidFill>
                    <a:srgbClr val="FF0000"/>
                  </a:solidFill>
                </a:rPr>
                <a:t> = 30px</a:t>
              </a:r>
            </a:p>
          </p:txBody>
        </p:sp>
        <p:sp>
          <p:nvSpPr>
            <p:cNvPr id="17" name="Parentesi graffa aperta 16">
              <a:extLst>
                <a:ext uri="{FF2B5EF4-FFF2-40B4-BE49-F238E27FC236}">
                  <a16:creationId xmlns:a16="http://schemas.microsoft.com/office/drawing/2014/main" id="{5A23056B-9835-F943-9051-BC2A519B4C3D}"/>
                </a:ext>
              </a:extLst>
            </p:cNvPr>
            <p:cNvSpPr/>
            <p:nvPr/>
          </p:nvSpPr>
          <p:spPr>
            <a:xfrm rot="5400000">
              <a:off x="6150161" y="-2318973"/>
              <a:ext cx="475599" cy="8871342"/>
            </a:xfrm>
            <a:prstGeom prst="leftBrace">
              <a:avLst>
                <a:gd name="adj1" fmla="val 132596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7CF97452-4C93-7E4D-ABB3-7A86E6D177A2}"/>
                </a:ext>
              </a:extLst>
            </p:cNvPr>
            <p:cNvSpPr txBox="1"/>
            <p:nvPr/>
          </p:nvSpPr>
          <p:spPr>
            <a:xfrm>
              <a:off x="6387960" y="1677399"/>
              <a:ext cx="2617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0000"/>
                  </a:solidFill>
                </a:rPr>
                <a:t>100 % dello schermo </a:t>
              </a:r>
            </a:p>
          </p:txBody>
        </p:sp>
        <p:sp>
          <p:nvSpPr>
            <p:cNvPr id="19" name="Parentesi graffa aperta 18">
              <a:extLst>
                <a:ext uri="{FF2B5EF4-FFF2-40B4-BE49-F238E27FC236}">
                  <a16:creationId xmlns:a16="http://schemas.microsoft.com/office/drawing/2014/main" id="{96F6CEB7-26E1-AD4C-A9B1-089EEA9BB918}"/>
                </a:ext>
              </a:extLst>
            </p:cNvPr>
            <p:cNvSpPr/>
            <p:nvPr/>
          </p:nvSpPr>
          <p:spPr>
            <a:xfrm rot="10800000">
              <a:off x="10055072" y="4307321"/>
              <a:ext cx="512373" cy="295391"/>
            </a:xfrm>
            <a:prstGeom prst="leftBrace">
              <a:avLst>
                <a:gd name="adj1" fmla="val 0"/>
                <a:gd name="adj2" fmla="val 49181"/>
              </a:avLst>
            </a:prstGeom>
            <a:ln>
              <a:solidFill>
                <a:srgbClr val="7030A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9B2246A1-4FDD-524A-86C8-495D37A908F7}"/>
                </a:ext>
              </a:extLst>
            </p:cNvPr>
            <p:cNvSpPr txBox="1"/>
            <p:nvPr/>
          </p:nvSpPr>
          <p:spPr>
            <a:xfrm>
              <a:off x="10792099" y="4215049"/>
              <a:ext cx="13999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>
                  <a:solidFill>
                    <a:srgbClr val="7030A0"/>
                  </a:solidFill>
                </a:rPr>
                <a:t>margin</a:t>
              </a:r>
              <a:r>
                <a:rPr lang="it-IT" sz="1400" dirty="0">
                  <a:solidFill>
                    <a:srgbClr val="7030A0"/>
                  </a:solidFill>
                </a:rPr>
                <a:t>-bottom = -60px</a:t>
              </a:r>
            </a:p>
          </p:txBody>
        </p:sp>
        <p:sp>
          <p:nvSpPr>
            <p:cNvPr id="21" name="Parentesi graffa aperta 20">
              <a:extLst>
                <a:ext uri="{FF2B5EF4-FFF2-40B4-BE49-F238E27FC236}">
                  <a16:creationId xmlns:a16="http://schemas.microsoft.com/office/drawing/2014/main" id="{BE848F56-D2FF-EB47-A0F3-EC8AEDC1A62C}"/>
                </a:ext>
              </a:extLst>
            </p:cNvPr>
            <p:cNvSpPr/>
            <p:nvPr/>
          </p:nvSpPr>
          <p:spPr>
            <a:xfrm rot="10800000">
              <a:off x="10030270" y="3195144"/>
              <a:ext cx="512372" cy="148006"/>
            </a:xfrm>
            <a:prstGeom prst="leftBrace">
              <a:avLst>
                <a:gd name="adj1" fmla="val 0"/>
                <a:gd name="adj2" fmla="val 49181"/>
              </a:avLst>
            </a:prstGeom>
            <a:ln>
              <a:solidFill>
                <a:srgbClr val="7030A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3" name="Parentesi graffa aperta 22">
              <a:extLst>
                <a:ext uri="{FF2B5EF4-FFF2-40B4-BE49-F238E27FC236}">
                  <a16:creationId xmlns:a16="http://schemas.microsoft.com/office/drawing/2014/main" id="{1670A425-CA2E-694D-ACF6-18EBECE2DC4C}"/>
                </a:ext>
              </a:extLst>
            </p:cNvPr>
            <p:cNvSpPr/>
            <p:nvPr/>
          </p:nvSpPr>
          <p:spPr>
            <a:xfrm rot="10800000">
              <a:off x="10042863" y="4123791"/>
              <a:ext cx="512372" cy="148006"/>
            </a:xfrm>
            <a:prstGeom prst="leftBrace">
              <a:avLst>
                <a:gd name="adj1" fmla="val 0"/>
                <a:gd name="adj2" fmla="val 49181"/>
              </a:avLst>
            </a:prstGeom>
            <a:ln>
              <a:solidFill>
                <a:srgbClr val="7030A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B37663DB-C18B-C049-B51C-7A169F03F9AA}"/>
                </a:ext>
              </a:extLst>
            </p:cNvPr>
            <p:cNvSpPr txBox="1"/>
            <p:nvPr/>
          </p:nvSpPr>
          <p:spPr>
            <a:xfrm>
              <a:off x="10767297" y="3086695"/>
              <a:ext cx="1368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>
                  <a:solidFill>
                    <a:srgbClr val="7030A0"/>
                  </a:solidFill>
                </a:rPr>
                <a:t>Padding</a:t>
              </a:r>
              <a:r>
                <a:rPr lang="it-IT" sz="1400" dirty="0">
                  <a:solidFill>
                    <a:srgbClr val="7030A0"/>
                  </a:solidFill>
                </a:rPr>
                <a:t> = 30px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815FE56B-98E8-4441-919A-14DD572489BB}"/>
                </a:ext>
              </a:extLst>
            </p:cNvPr>
            <p:cNvSpPr txBox="1"/>
            <p:nvPr/>
          </p:nvSpPr>
          <p:spPr>
            <a:xfrm>
              <a:off x="10779889" y="3961483"/>
              <a:ext cx="1368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 err="1">
                  <a:solidFill>
                    <a:srgbClr val="7030A0"/>
                  </a:solidFill>
                </a:rPr>
                <a:t>Padding</a:t>
              </a:r>
              <a:r>
                <a:rPr lang="it-IT" sz="1400" dirty="0">
                  <a:solidFill>
                    <a:srgbClr val="7030A0"/>
                  </a:solidFill>
                </a:rPr>
                <a:t> = 30px</a:t>
              </a:r>
            </a:p>
          </p:txBody>
        </p:sp>
        <p:sp>
          <p:nvSpPr>
            <p:cNvPr id="27" name="Parentesi graffa aperta 26">
              <a:extLst>
                <a:ext uri="{FF2B5EF4-FFF2-40B4-BE49-F238E27FC236}">
                  <a16:creationId xmlns:a16="http://schemas.microsoft.com/office/drawing/2014/main" id="{45B5EC42-F0B5-C94A-BB23-372B8C631EE4}"/>
                </a:ext>
              </a:extLst>
            </p:cNvPr>
            <p:cNvSpPr/>
            <p:nvPr/>
          </p:nvSpPr>
          <p:spPr>
            <a:xfrm rot="16200000">
              <a:off x="6162370" y="-404211"/>
              <a:ext cx="475599" cy="8871342"/>
            </a:xfrm>
            <a:prstGeom prst="leftBrace">
              <a:avLst>
                <a:gd name="adj1" fmla="val 132596"/>
                <a:gd name="adj2" fmla="val 50000"/>
              </a:avLst>
            </a:prstGeom>
            <a:ln>
              <a:solidFill>
                <a:srgbClr val="7030A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810123BF-B197-ED41-85EB-F6174F78FD99}"/>
                </a:ext>
              </a:extLst>
            </p:cNvPr>
            <p:cNvSpPr txBox="1"/>
            <p:nvPr/>
          </p:nvSpPr>
          <p:spPr>
            <a:xfrm>
              <a:off x="5791201" y="4786994"/>
              <a:ext cx="2617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7030A0"/>
                  </a:solidFill>
                </a:rPr>
                <a:t>100 % dello schermo </a:t>
              </a:r>
            </a:p>
          </p:txBody>
        </p:sp>
      </p:grpSp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725B76-02F1-4B4E-8A24-4319E1E715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95" r="61115"/>
          <a:stretch/>
        </p:blipFill>
        <p:spPr>
          <a:xfrm>
            <a:off x="2532166" y="5134591"/>
            <a:ext cx="3007792" cy="171321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36" name="Parentesi graffa aperta 35">
            <a:extLst>
              <a:ext uri="{FF2B5EF4-FFF2-40B4-BE49-F238E27FC236}">
                <a16:creationId xmlns:a16="http://schemas.microsoft.com/office/drawing/2014/main" id="{7E6581AE-E920-3047-A483-EE0BEA884D2E}"/>
              </a:ext>
            </a:extLst>
          </p:cNvPr>
          <p:cNvSpPr/>
          <p:nvPr/>
        </p:nvSpPr>
        <p:spPr>
          <a:xfrm rot="10800000">
            <a:off x="4602001" y="6347439"/>
            <a:ext cx="494290" cy="108776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Parentesi graffa aperta 36">
            <a:extLst>
              <a:ext uri="{FF2B5EF4-FFF2-40B4-BE49-F238E27FC236}">
                <a16:creationId xmlns:a16="http://schemas.microsoft.com/office/drawing/2014/main" id="{6EED7B45-9587-5948-946F-5C0792A79791}"/>
              </a:ext>
            </a:extLst>
          </p:cNvPr>
          <p:cNvSpPr/>
          <p:nvPr/>
        </p:nvSpPr>
        <p:spPr>
          <a:xfrm>
            <a:off x="2627653" y="6238663"/>
            <a:ext cx="494290" cy="108776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9F02224-3AD9-2D46-A06C-4942F9AE8F46}"/>
              </a:ext>
            </a:extLst>
          </p:cNvPr>
          <p:cNvSpPr txBox="1"/>
          <p:nvPr/>
        </p:nvSpPr>
        <p:spPr>
          <a:xfrm>
            <a:off x="5539958" y="6140217"/>
            <a:ext cx="132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50"/>
                </a:solidFill>
              </a:rPr>
              <a:t>Margin</a:t>
            </a:r>
            <a:r>
              <a:rPr lang="it-IT" sz="1400" dirty="0">
                <a:solidFill>
                  <a:srgbClr val="00B050"/>
                </a:solidFill>
              </a:rPr>
              <a:t> top-bottom = 10 </a:t>
            </a:r>
            <a:r>
              <a:rPr lang="it-IT" sz="1400" dirty="0" err="1">
                <a:solidFill>
                  <a:srgbClr val="00B050"/>
                </a:solidFill>
              </a:rPr>
              <a:t>px</a:t>
            </a:r>
            <a:endParaRPr lang="it-IT" sz="1400" dirty="0">
              <a:solidFill>
                <a:srgbClr val="00B050"/>
              </a:solidFill>
            </a:endParaRPr>
          </a:p>
        </p:txBody>
      </p:sp>
      <p:sp>
        <p:nvSpPr>
          <p:cNvPr id="40" name="Parentesi graffa aperta 39">
            <a:extLst>
              <a:ext uri="{FF2B5EF4-FFF2-40B4-BE49-F238E27FC236}">
                <a16:creationId xmlns:a16="http://schemas.microsoft.com/office/drawing/2014/main" id="{F9419926-D445-CA42-B4BA-FCA2CE43C4B9}"/>
              </a:ext>
            </a:extLst>
          </p:cNvPr>
          <p:cNvSpPr/>
          <p:nvPr/>
        </p:nvSpPr>
        <p:spPr>
          <a:xfrm rot="5400000">
            <a:off x="2590561" y="5069219"/>
            <a:ext cx="494290" cy="494291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AF52E16A-6210-994E-BD8D-562CE52F8027}"/>
              </a:ext>
            </a:extLst>
          </p:cNvPr>
          <p:cNvSpPr txBox="1"/>
          <p:nvPr/>
        </p:nvSpPr>
        <p:spPr>
          <a:xfrm>
            <a:off x="2332287" y="4623549"/>
            <a:ext cx="132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50"/>
                </a:solidFill>
              </a:rPr>
              <a:t>Margin</a:t>
            </a:r>
            <a:r>
              <a:rPr lang="it-IT" sz="1400" dirty="0">
                <a:solidFill>
                  <a:srgbClr val="00B050"/>
                </a:solidFill>
              </a:rPr>
              <a:t> </a:t>
            </a:r>
            <a:r>
              <a:rPr lang="it-IT" sz="1400" dirty="0" err="1">
                <a:solidFill>
                  <a:srgbClr val="00B050"/>
                </a:solidFill>
              </a:rPr>
              <a:t>left</a:t>
            </a:r>
            <a:r>
              <a:rPr lang="it-IT" sz="1400" dirty="0">
                <a:solidFill>
                  <a:srgbClr val="00B050"/>
                </a:solidFill>
              </a:rPr>
              <a:t>- right = 70 </a:t>
            </a:r>
            <a:r>
              <a:rPr lang="it-IT" sz="1400" dirty="0" err="1">
                <a:solidFill>
                  <a:srgbClr val="00B050"/>
                </a:solidFill>
              </a:rPr>
              <a:t>px</a:t>
            </a:r>
            <a:endParaRPr lang="it-IT" sz="1400" dirty="0">
              <a:solidFill>
                <a:srgbClr val="00B050"/>
              </a:solidFill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085B685-9E39-6741-A748-ED593118AE5F}"/>
              </a:ext>
            </a:extLst>
          </p:cNvPr>
          <p:cNvSpPr txBox="1"/>
          <p:nvPr/>
        </p:nvSpPr>
        <p:spPr>
          <a:xfrm>
            <a:off x="1137739" y="5991196"/>
            <a:ext cx="132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50"/>
                </a:solidFill>
              </a:rPr>
              <a:t>padding</a:t>
            </a:r>
            <a:r>
              <a:rPr lang="it-IT" sz="1400" dirty="0">
                <a:solidFill>
                  <a:srgbClr val="00B050"/>
                </a:solidFill>
              </a:rPr>
              <a:t> top-bottom = 6 </a:t>
            </a:r>
            <a:r>
              <a:rPr lang="it-IT" sz="1400" dirty="0" err="1">
                <a:solidFill>
                  <a:srgbClr val="00B050"/>
                </a:solidFill>
              </a:rPr>
              <a:t>px</a:t>
            </a:r>
            <a:endParaRPr lang="it-IT" sz="1400" dirty="0">
              <a:solidFill>
                <a:srgbClr val="00B050"/>
              </a:solidFill>
            </a:endParaRPr>
          </a:p>
        </p:txBody>
      </p:sp>
      <p:sp>
        <p:nvSpPr>
          <p:cNvPr id="43" name="Parentesi graffa aperta 42">
            <a:extLst>
              <a:ext uri="{FF2B5EF4-FFF2-40B4-BE49-F238E27FC236}">
                <a16:creationId xmlns:a16="http://schemas.microsoft.com/office/drawing/2014/main" id="{B69E48FF-7741-FD44-BE7F-CF9CA242FC60}"/>
              </a:ext>
            </a:extLst>
          </p:cNvPr>
          <p:cNvSpPr/>
          <p:nvPr/>
        </p:nvSpPr>
        <p:spPr>
          <a:xfrm rot="5400000">
            <a:off x="4284734" y="5409859"/>
            <a:ext cx="656373" cy="130193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42C7318E-BED6-4144-ADA6-14A3D867ABFF}"/>
              </a:ext>
            </a:extLst>
          </p:cNvPr>
          <p:cNvSpPr txBox="1"/>
          <p:nvPr/>
        </p:nvSpPr>
        <p:spPr>
          <a:xfrm>
            <a:off x="4231658" y="4605282"/>
            <a:ext cx="1320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50"/>
                </a:solidFill>
              </a:rPr>
              <a:t>padding</a:t>
            </a:r>
            <a:r>
              <a:rPr lang="it-IT" sz="1400" dirty="0">
                <a:solidFill>
                  <a:srgbClr val="00B050"/>
                </a:solidFill>
              </a:rPr>
              <a:t> </a:t>
            </a:r>
            <a:r>
              <a:rPr lang="it-IT" sz="1400" dirty="0" err="1">
                <a:solidFill>
                  <a:srgbClr val="00B050"/>
                </a:solidFill>
              </a:rPr>
              <a:t>left</a:t>
            </a:r>
            <a:r>
              <a:rPr lang="it-IT" sz="1400" dirty="0">
                <a:solidFill>
                  <a:srgbClr val="00B050"/>
                </a:solidFill>
              </a:rPr>
              <a:t>- right = 12 </a:t>
            </a:r>
            <a:r>
              <a:rPr lang="it-IT" sz="1400" dirty="0" err="1">
                <a:solidFill>
                  <a:srgbClr val="00B050"/>
                </a:solidFill>
              </a:rPr>
              <a:t>px</a:t>
            </a:r>
            <a:endParaRPr lang="it-IT" sz="1400" dirty="0">
              <a:solidFill>
                <a:srgbClr val="00B050"/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9E2DB51-1899-8B4E-84C1-EBBCF9EFF309}"/>
              </a:ext>
            </a:extLst>
          </p:cNvPr>
          <p:cNvSpPr txBox="1"/>
          <p:nvPr/>
        </p:nvSpPr>
        <p:spPr>
          <a:xfrm>
            <a:off x="8420133" y="5146769"/>
            <a:ext cx="3589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70C0"/>
                </a:solidFill>
              </a:rPr>
              <a:t>In blu </a:t>
            </a:r>
            <a:r>
              <a:rPr lang="it-IT" dirty="0"/>
              <a:t>-&gt; </a:t>
            </a:r>
            <a:r>
              <a:rPr lang="it-IT" dirty="0" err="1"/>
              <a:t>header</a:t>
            </a:r>
            <a:r>
              <a:rPr lang="it-IT" dirty="0"/>
              <a:t> in generale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In rosso </a:t>
            </a:r>
            <a:r>
              <a:rPr lang="it-IT" dirty="0"/>
              <a:t>-&gt; h1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7030A0"/>
                </a:solidFill>
              </a:rPr>
              <a:t>In viola </a:t>
            </a:r>
            <a:r>
              <a:rPr lang="it-IT" dirty="0"/>
              <a:t>-&gt; h2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B050"/>
                </a:solidFill>
              </a:rPr>
              <a:t>In verde </a:t>
            </a:r>
            <a:r>
              <a:rPr lang="it-IT" dirty="0"/>
              <a:t>-&gt; ‘</a:t>
            </a:r>
            <a:r>
              <a:rPr lang="it-IT" dirty="0" err="1"/>
              <a:t>button</a:t>
            </a:r>
            <a:r>
              <a:rPr lang="it-IT" dirty="0"/>
              <a:t>’ dentro h2 </a:t>
            </a:r>
          </a:p>
        </p:txBody>
      </p:sp>
    </p:spTree>
    <p:extLst>
      <p:ext uri="{BB962C8B-B14F-4D97-AF65-F5344CB8AC3E}">
        <p14:creationId xmlns:p14="http://schemas.microsoft.com/office/powerpoint/2010/main" val="97778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4782207" cy="642573"/>
          </a:xfrm>
          <a:solidFill>
            <a:schemeClr val="accent1"/>
          </a:solidFill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/>
              <a:t>Menù navigazione -&gt; CSS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6B99C9-9D49-4B49-A4EC-AD6EAA934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3" y="619423"/>
            <a:ext cx="3419177" cy="621542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7E00F57-A625-6747-A6AE-78F827F93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003" y="642573"/>
            <a:ext cx="3419178" cy="6215428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AAAD99-6C60-AB4D-9342-5AA40BE3F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476" y="2124222"/>
            <a:ext cx="4554523" cy="37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41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47090" cy="642573"/>
          </a:xfrm>
          <a:solidFill>
            <a:schemeClr val="accent1"/>
          </a:solidFill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/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B4AC4E7-DED6-4F4A-B96B-C5D1D632C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7" y="3184360"/>
            <a:ext cx="10649243" cy="695159"/>
          </a:xfrm>
          <a:prstGeom prst="rect">
            <a:avLst/>
          </a:prstGeom>
        </p:spPr>
      </p:pic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D09CA426-668B-D34C-9E61-C3A46A2B20EA}"/>
              </a:ext>
            </a:extLst>
          </p:cNvPr>
          <p:cNvSpPr/>
          <p:nvPr/>
        </p:nvSpPr>
        <p:spPr>
          <a:xfrm>
            <a:off x="489675" y="3375992"/>
            <a:ext cx="494290" cy="307761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10" name="Parentesi graffa aperta 9">
            <a:extLst>
              <a:ext uri="{FF2B5EF4-FFF2-40B4-BE49-F238E27FC236}">
                <a16:creationId xmlns:a16="http://schemas.microsoft.com/office/drawing/2014/main" id="{E9AE64BE-593D-5B4D-A95E-CE67C081FBEB}"/>
              </a:ext>
            </a:extLst>
          </p:cNvPr>
          <p:cNvSpPr/>
          <p:nvPr/>
        </p:nvSpPr>
        <p:spPr>
          <a:xfrm rot="5400000">
            <a:off x="970212" y="2932157"/>
            <a:ext cx="494290" cy="307761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ED1316-1D76-7B4C-89FC-5338D559E354}"/>
              </a:ext>
            </a:extLst>
          </p:cNvPr>
          <p:cNvSpPr txBox="1"/>
          <p:nvPr/>
        </p:nvSpPr>
        <p:spPr>
          <a:xfrm>
            <a:off x="941925" y="2589188"/>
            <a:ext cx="951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B0F0"/>
                </a:solidFill>
              </a:rPr>
              <a:t>50 </a:t>
            </a:r>
            <a:r>
              <a:rPr lang="it-IT" sz="1400" dirty="0" err="1">
                <a:solidFill>
                  <a:srgbClr val="00B0F0"/>
                </a:solidFill>
              </a:rPr>
              <a:t>px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0E89AD-97DB-2443-8F37-40F6B9C87F06}"/>
              </a:ext>
            </a:extLst>
          </p:cNvPr>
          <p:cNvSpPr txBox="1"/>
          <p:nvPr/>
        </p:nvSpPr>
        <p:spPr>
          <a:xfrm>
            <a:off x="-31759" y="3362616"/>
            <a:ext cx="702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B0F0"/>
                </a:solidFill>
              </a:rPr>
              <a:t>50 </a:t>
            </a:r>
            <a:r>
              <a:rPr lang="it-IT" sz="1400" dirty="0" err="1">
                <a:solidFill>
                  <a:srgbClr val="00B0F0"/>
                </a:solidFill>
              </a:rPr>
              <a:t>px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D0A78E1D-BA02-F44E-A9A4-71D607DCC044}"/>
              </a:ext>
            </a:extLst>
          </p:cNvPr>
          <p:cNvSpPr/>
          <p:nvPr/>
        </p:nvSpPr>
        <p:spPr>
          <a:xfrm rot="10800000">
            <a:off x="1410890" y="3635896"/>
            <a:ext cx="494290" cy="139024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6AD2F17-078F-6A43-99C9-4A590EB0145C}"/>
              </a:ext>
            </a:extLst>
          </p:cNvPr>
          <p:cNvSpPr txBox="1"/>
          <p:nvPr/>
        </p:nvSpPr>
        <p:spPr>
          <a:xfrm>
            <a:off x="1371238" y="3796359"/>
            <a:ext cx="1845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F0"/>
                </a:solidFill>
              </a:rPr>
              <a:t>Margin</a:t>
            </a:r>
            <a:r>
              <a:rPr lang="it-IT" sz="1400" dirty="0">
                <a:solidFill>
                  <a:srgbClr val="00B0F0"/>
                </a:solidFill>
              </a:rPr>
              <a:t>-bottom= -15px</a:t>
            </a:r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3B65240B-C72E-7149-A6A7-B94B3E8FB22A}"/>
              </a:ext>
            </a:extLst>
          </p:cNvPr>
          <p:cNvSpPr/>
          <p:nvPr/>
        </p:nvSpPr>
        <p:spPr>
          <a:xfrm rot="10800000">
            <a:off x="6794940" y="3762847"/>
            <a:ext cx="494290" cy="108776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E95ED4C7-7159-6F49-A55F-018E07B38E2B}"/>
              </a:ext>
            </a:extLst>
          </p:cNvPr>
          <p:cNvSpPr/>
          <p:nvPr/>
        </p:nvSpPr>
        <p:spPr>
          <a:xfrm>
            <a:off x="5157182" y="3666145"/>
            <a:ext cx="494290" cy="108776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1DA8819-3D19-2041-AF94-8457C8F00B4F}"/>
              </a:ext>
            </a:extLst>
          </p:cNvPr>
          <p:cNvSpPr txBox="1"/>
          <p:nvPr/>
        </p:nvSpPr>
        <p:spPr>
          <a:xfrm>
            <a:off x="7266376" y="3661709"/>
            <a:ext cx="13200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F0"/>
                </a:solidFill>
              </a:rPr>
              <a:t>Margin</a:t>
            </a:r>
            <a:r>
              <a:rPr lang="it-IT" sz="1400" dirty="0">
                <a:solidFill>
                  <a:srgbClr val="00B0F0"/>
                </a:solidFill>
              </a:rPr>
              <a:t> top-bottom = 5 </a:t>
            </a:r>
            <a:r>
              <a:rPr lang="it-IT" sz="1400" dirty="0" err="1">
                <a:solidFill>
                  <a:srgbClr val="00B0F0"/>
                </a:solidFill>
              </a:rPr>
              <a:t>px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99542CAA-90DE-6E43-A5FA-DCDA540BA9F2}"/>
              </a:ext>
            </a:extLst>
          </p:cNvPr>
          <p:cNvSpPr/>
          <p:nvPr/>
        </p:nvSpPr>
        <p:spPr>
          <a:xfrm rot="5400000">
            <a:off x="5180090" y="2961397"/>
            <a:ext cx="550769" cy="102295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6FCD172-B3F1-3542-A918-85D8A18B262D}"/>
              </a:ext>
            </a:extLst>
          </p:cNvPr>
          <p:cNvSpPr txBox="1"/>
          <p:nvPr/>
        </p:nvSpPr>
        <p:spPr>
          <a:xfrm>
            <a:off x="4858494" y="2196698"/>
            <a:ext cx="13200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F0"/>
                </a:solidFill>
              </a:rPr>
              <a:t>Margin</a:t>
            </a:r>
            <a:r>
              <a:rPr lang="it-IT" sz="1400" dirty="0">
                <a:solidFill>
                  <a:srgbClr val="00B0F0"/>
                </a:solidFill>
              </a:rPr>
              <a:t> </a:t>
            </a:r>
            <a:r>
              <a:rPr lang="it-IT" sz="1400" dirty="0" err="1">
                <a:solidFill>
                  <a:srgbClr val="00B0F0"/>
                </a:solidFill>
              </a:rPr>
              <a:t>left</a:t>
            </a:r>
            <a:r>
              <a:rPr lang="it-IT" sz="1400" dirty="0">
                <a:solidFill>
                  <a:srgbClr val="00B0F0"/>
                </a:solidFill>
              </a:rPr>
              <a:t>- right = 70 </a:t>
            </a:r>
            <a:r>
              <a:rPr lang="it-IT" sz="1400" dirty="0" err="1">
                <a:solidFill>
                  <a:srgbClr val="00B0F0"/>
                </a:solidFill>
              </a:rPr>
              <a:t>px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CFD2BE8-9C50-064D-9B6E-B59E372347B2}"/>
              </a:ext>
            </a:extLst>
          </p:cNvPr>
          <p:cNvSpPr txBox="1"/>
          <p:nvPr/>
        </p:nvSpPr>
        <p:spPr>
          <a:xfrm>
            <a:off x="4084248" y="3555625"/>
            <a:ext cx="13200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F0"/>
                </a:solidFill>
              </a:rPr>
              <a:t>padding</a:t>
            </a:r>
            <a:r>
              <a:rPr lang="it-IT" sz="1400" dirty="0">
                <a:solidFill>
                  <a:srgbClr val="00B0F0"/>
                </a:solidFill>
              </a:rPr>
              <a:t> top-bottom = 13 </a:t>
            </a:r>
            <a:r>
              <a:rPr lang="it-IT" sz="1400" dirty="0" err="1">
                <a:solidFill>
                  <a:srgbClr val="00B0F0"/>
                </a:solidFill>
              </a:rPr>
              <a:t>px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F9D7348F-9DF1-C942-B882-5F20F7C2B461}"/>
              </a:ext>
            </a:extLst>
          </p:cNvPr>
          <p:cNvSpPr/>
          <p:nvPr/>
        </p:nvSpPr>
        <p:spPr>
          <a:xfrm rot="5400000">
            <a:off x="6531850" y="2894646"/>
            <a:ext cx="656373" cy="130193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E9996F8-4DF9-2943-8CB3-5FCC68576849}"/>
              </a:ext>
            </a:extLst>
          </p:cNvPr>
          <p:cNvSpPr txBox="1"/>
          <p:nvPr/>
        </p:nvSpPr>
        <p:spPr>
          <a:xfrm>
            <a:off x="6164518" y="2039966"/>
            <a:ext cx="13200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F0"/>
                </a:solidFill>
              </a:rPr>
              <a:t>padding</a:t>
            </a:r>
            <a:r>
              <a:rPr lang="it-IT" sz="1400" dirty="0">
                <a:solidFill>
                  <a:srgbClr val="00B0F0"/>
                </a:solidFill>
              </a:rPr>
              <a:t> </a:t>
            </a:r>
            <a:r>
              <a:rPr lang="it-IT" sz="1400" dirty="0" err="1">
                <a:solidFill>
                  <a:srgbClr val="00B0F0"/>
                </a:solidFill>
              </a:rPr>
              <a:t>left</a:t>
            </a:r>
            <a:r>
              <a:rPr lang="it-IT" sz="1400" dirty="0">
                <a:solidFill>
                  <a:srgbClr val="00B0F0"/>
                </a:solidFill>
              </a:rPr>
              <a:t>- right = 15 </a:t>
            </a:r>
            <a:r>
              <a:rPr lang="it-IT" sz="1400" dirty="0" err="1">
                <a:solidFill>
                  <a:srgbClr val="00B0F0"/>
                </a:solidFill>
              </a:rPr>
              <a:t>px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0BF9E2C0-7DDC-2E42-86C0-D8696C7426F4}"/>
              </a:ext>
            </a:extLst>
          </p:cNvPr>
          <p:cNvSpPr/>
          <p:nvPr/>
        </p:nvSpPr>
        <p:spPr>
          <a:xfrm rot="10800000">
            <a:off x="11518307" y="3711644"/>
            <a:ext cx="385655" cy="149751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03228014-A72A-004D-86DB-F68EC2CA530B}"/>
              </a:ext>
            </a:extLst>
          </p:cNvPr>
          <p:cNvSpPr/>
          <p:nvPr/>
        </p:nvSpPr>
        <p:spPr>
          <a:xfrm rot="10800000">
            <a:off x="11511681" y="3184360"/>
            <a:ext cx="392281" cy="139024"/>
          </a:xfrm>
          <a:prstGeom prst="leftBrace">
            <a:avLst>
              <a:gd name="adj1" fmla="val 0"/>
              <a:gd name="adj2" fmla="val 49181"/>
            </a:avLst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00B0F0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C71A1D9-047A-0E47-9B25-57C268AE656C}"/>
              </a:ext>
            </a:extLst>
          </p:cNvPr>
          <p:cNvSpPr txBox="1"/>
          <p:nvPr/>
        </p:nvSpPr>
        <p:spPr>
          <a:xfrm>
            <a:off x="10858267" y="2849081"/>
            <a:ext cx="13200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F0"/>
                </a:solidFill>
              </a:rPr>
              <a:t>padding</a:t>
            </a:r>
            <a:r>
              <a:rPr lang="it-IT" sz="1400" dirty="0">
                <a:solidFill>
                  <a:srgbClr val="00B0F0"/>
                </a:solidFill>
              </a:rPr>
              <a:t>= 20 </a:t>
            </a:r>
            <a:r>
              <a:rPr lang="it-IT" sz="1400" dirty="0" err="1">
                <a:solidFill>
                  <a:srgbClr val="00B0F0"/>
                </a:solidFill>
              </a:rPr>
              <a:t>px</a:t>
            </a:r>
            <a:endParaRPr lang="it-IT" sz="1400" dirty="0">
              <a:solidFill>
                <a:srgbClr val="00B0F0"/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F78B823-23CC-E940-968C-954F30EA2ED7}"/>
              </a:ext>
            </a:extLst>
          </p:cNvPr>
          <p:cNvSpPr txBox="1"/>
          <p:nvPr/>
        </p:nvSpPr>
        <p:spPr>
          <a:xfrm>
            <a:off x="10924126" y="3866432"/>
            <a:ext cx="132007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B0F0"/>
                </a:solidFill>
              </a:rPr>
              <a:t>padding</a:t>
            </a:r>
            <a:r>
              <a:rPr lang="it-IT" sz="1400" dirty="0">
                <a:solidFill>
                  <a:srgbClr val="00B0F0"/>
                </a:solidFill>
              </a:rPr>
              <a:t>= 20 </a:t>
            </a:r>
            <a:r>
              <a:rPr lang="it-IT" sz="1400" dirty="0" err="1">
                <a:solidFill>
                  <a:srgbClr val="00B0F0"/>
                </a:solidFill>
              </a:rPr>
              <a:t>px</a:t>
            </a:r>
            <a:endParaRPr lang="it-IT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E8E583-51BD-A948-9570-57EA4349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34152" cy="642573"/>
          </a:xfrm>
          <a:solidFill>
            <a:schemeClr val="accent1"/>
          </a:solidFill>
        </p:spPr>
        <p:txBody>
          <a:bodyPr anchor="b">
            <a:normAutofit fontScale="90000"/>
          </a:bodyPr>
          <a:lstStyle/>
          <a:p>
            <a:pPr algn="r"/>
            <a:r>
              <a:rPr lang="it-IT" sz="4000" dirty="0"/>
              <a:t>Sezione contenuti -&gt; HTML 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FCF7B9-AB56-D448-9B95-34FB5CAAE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22" y="902027"/>
            <a:ext cx="8426155" cy="576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9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</TotalTime>
  <Words>328</Words>
  <Application>Microsoft Macintosh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</vt:lpstr>
      <vt:lpstr>Header + Nav  -&gt; HTML</vt:lpstr>
      <vt:lpstr>Header -&gt; CSS</vt:lpstr>
      <vt:lpstr>Header</vt:lpstr>
      <vt:lpstr>Menù navigazione -&gt; CSS</vt:lpstr>
      <vt:lpstr>Menù navigazione</vt:lpstr>
      <vt:lpstr>Sezione contenuti -&gt; HTML </vt:lpstr>
      <vt:lpstr>Sezione contenuti -&gt; CSS </vt:lpstr>
      <vt:lpstr>Sezione contenuti</vt:lpstr>
      <vt:lpstr>Footer -&gt; HTML</vt:lpstr>
      <vt:lpstr>Footer -&gt; CSS</vt:lpstr>
      <vt:lpstr>Footer</vt:lpstr>
      <vt:lpstr>Versione 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ANTONIO GIACCA</cp:lastModifiedBy>
  <cp:revision>25</cp:revision>
  <dcterms:created xsi:type="dcterms:W3CDTF">2021-03-24T16:57:46Z</dcterms:created>
  <dcterms:modified xsi:type="dcterms:W3CDTF">2021-03-27T15:41:21Z</dcterms:modified>
</cp:coreProperties>
</file>